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3" r:id="rId3"/>
    <p:sldId id="257" r:id="rId4"/>
    <p:sldId id="265" r:id="rId5"/>
    <p:sldId id="292" r:id="rId6"/>
    <p:sldId id="286" r:id="rId7"/>
    <p:sldId id="264" r:id="rId8"/>
    <p:sldId id="266" r:id="rId9"/>
    <p:sldId id="267" r:id="rId10"/>
    <p:sldId id="268" r:id="rId11"/>
    <p:sldId id="269" r:id="rId12"/>
    <p:sldId id="270" r:id="rId13"/>
    <p:sldId id="274" r:id="rId14"/>
    <p:sldId id="272" r:id="rId15"/>
    <p:sldId id="275" r:id="rId16"/>
    <p:sldId id="276" r:id="rId17"/>
    <p:sldId id="271" r:id="rId18"/>
    <p:sldId id="294" r:id="rId19"/>
    <p:sldId id="277" r:id="rId20"/>
    <p:sldId id="281" r:id="rId21"/>
    <p:sldId id="279" r:id="rId22"/>
    <p:sldId id="282" r:id="rId23"/>
    <p:sldId id="280" r:id="rId24"/>
    <p:sldId id="283" r:id="rId25"/>
    <p:sldId id="291" r:id="rId26"/>
    <p:sldId id="287" r:id="rId27"/>
    <p:sldId id="290" r:id="rId28"/>
    <p:sldId id="284" r:id="rId29"/>
    <p:sldId id="285" r:id="rId30"/>
    <p:sldId id="29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96" autoAdjust="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F9F0A-89C1-4A9A-8A05-8A89AC5B03BD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62A14-0DAD-46AE-B183-4A1A384C7C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54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2A14-0DAD-46AE-B183-4A1A384C7CE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71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2A14-0DAD-46AE-B183-4A1A384C7CE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50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2618D3-C48C-4BA9-BC6C-E84925713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DD29EBD-A3A1-4F28-889B-441F5BBDC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8835D9-7389-46B6-A857-67D9C13D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CD8D1A-0CD1-45CA-9D62-F680BF47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C60C7E-1826-496F-B468-7F94BD8F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0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3C87A-8568-412F-84DD-46B75FA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CE6B98B-0C72-40CC-AED1-D0C88B4AD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A317CB-0FA0-42F5-85F4-9E53F681F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02CEDE-D296-4E79-A128-E1A867E2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040154-BFAC-44D1-9E22-EB77017B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65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28F80EF-0B7B-4135-B0E3-B2E7920E7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82A259-EB11-4E17-A27B-7D67F1BB5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862E35-C822-44BC-995B-F5F15DB2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50373D-6EB3-4A16-96E9-6A692975A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5CA1AC-FEF7-4AA5-AF24-9FDC908A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685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上方">
  <p:cSld name="大標題 - 上方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27393" y="287966"/>
            <a:ext cx="7804548" cy="75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7000"/>
              <a:buFont typeface="Arial"/>
              <a:buNone/>
              <a:defRPr sz="35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7000"/>
              <a:buFont typeface="Arial"/>
              <a:buNone/>
              <a:defRPr sz="35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7000"/>
              <a:buFont typeface="Arial"/>
              <a:buNone/>
              <a:defRPr sz="35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7000"/>
              <a:buFont typeface="Arial"/>
              <a:buNone/>
              <a:defRPr sz="35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7000"/>
              <a:buFont typeface="Arial"/>
              <a:buNone/>
              <a:defRPr sz="35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7000"/>
              <a:buFont typeface="Arial"/>
              <a:buNone/>
              <a:defRPr sz="35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7000"/>
              <a:buFont typeface="Arial"/>
              <a:buNone/>
              <a:defRPr sz="35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7000"/>
              <a:buFont typeface="Arial"/>
              <a:buNone/>
              <a:defRPr sz="35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7000"/>
              <a:buFont typeface="Arial"/>
              <a:buNone/>
              <a:defRPr sz="35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5977052" y="6536531"/>
            <a:ext cx="233135" cy="238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8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7554C3-56D2-4B0D-A644-D7E0966A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75AE92-EA90-4C62-A50F-5992AD665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A19A2-155D-4F68-9DC6-977CC45E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55B5C8-2259-427D-8D50-939104DB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EC0D96-6005-4159-AFDE-9A49ACBF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02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EC382-FDD6-4767-873D-9D97E656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B51EFC-31CC-44C5-9217-E07F51D1E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C94FCC-0E66-4731-B3F6-BFB8725B6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ABBD72-BC2E-4595-8914-193ADD6D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6DB814-CFB1-4652-9353-ACCFED41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59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FE59A-B7A6-4DB6-98E1-9EEBC9CB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2CCE12-ECDF-49DD-8765-9E2FA295B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7275E0C-33CE-4B52-BBA5-F9B48DEBF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E8374A-D3A4-4894-84BA-8CC27503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3F5E87-A60B-425D-B451-8B03FE36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190401-DC63-4AB6-B3ED-16F8912E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28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FB7FB-9E44-4B6B-8ABA-4605D0169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1227DB-1304-4268-9852-41F46E1C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B4AD1A-435A-4BB8-AEE2-A7DEB150F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4A57DC8-C332-4D08-8746-899908F64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218B8C2-6963-4153-9571-7E6D9837B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9141E18-4471-4400-B313-67F2D8471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95B409-1BDB-447F-9384-42EB49CFF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8D4E788-F205-47C4-90F6-26E0EB81E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24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4BB0C1-4FFC-43AD-A839-74B45F3F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321C17D-B8B3-44E5-9DE1-E9142E35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A8DB03-9914-40C2-A43D-8969B360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7A6D5C-1006-44DA-88E2-EA69EB0D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97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031AABD-E67C-4E1B-8F3A-A9C56119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732DC90-384F-4062-9FED-1E992B0F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38B729-70C6-48AE-90ED-013C85A1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18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C1832-9E68-4609-84DC-CE83ACB7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3A6AC0-1B22-4D0B-A02F-5867ACA5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FD789D-A9C8-49A7-8420-7696A21F1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FB0C4C-3EB3-43E9-9B38-5977DFC4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F84F697-D780-443B-B649-1867DCAF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7080FF-9E67-474C-9230-890E02632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16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1EAFC-357B-42DD-AA36-E93B5936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3FD51E0-D70B-442C-8326-488EE18857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71D676-F396-44C3-BBA0-A13D9F253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1B2EE7-108D-44DB-988B-265210C0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1873FB-AFEF-4FDB-A7DE-B4F4014BA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BF2FD4-4C0C-4EF9-A836-F86154DD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62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071714C-42D0-4E6B-AFC6-FCE2ADA1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2860A2-E9CB-4AB9-AD1D-EA97CF3B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C35410-5DDE-44F4-B7AE-FDFDA3B8F6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DA279-0E14-434F-8B63-F50C7DD7CF23}" type="datetimeFigureOut">
              <a:rPr lang="zh-TW" altLang="en-US" smtClean="0"/>
              <a:t>2019/12/21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8DC0E0-1B0C-411C-8DC3-4CB9342E3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872E36-6753-4281-96D3-726480AEE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21BF1-5A42-4354-AE48-2247F16AB1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29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0A3FD204-4478-43B4-B1E8-036EFC840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224" y="314927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技術班期中考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</a:t>
            </a:r>
          </a:p>
        </p:txBody>
      </p:sp>
    </p:spTree>
    <p:extLst>
      <p:ext uri="{BB962C8B-B14F-4D97-AF65-F5344CB8AC3E}">
        <p14:creationId xmlns:p14="http://schemas.microsoft.com/office/powerpoint/2010/main" val="405920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輸入建模會用到的套件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01F5933-6F3C-41E1-84F6-BF1D52AD8E1C}"/>
              </a:ext>
            </a:extLst>
          </p:cNvPr>
          <p:cNvSpPr txBox="1"/>
          <p:nvPr/>
        </p:nvSpPr>
        <p:spPr>
          <a:xfrm>
            <a:off x="319598" y="2840268"/>
            <a:ext cx="6915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Transfer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，其模型為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Xception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，每層參數會做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Fine-Tune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55818BD-A657-473F-ADF3-6FADC214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6" y="651400"/>
            <a:ext cx="8505825" cy="2057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0181C41-2495-4E0A-A1F9-A476833A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91" b="29712"/>
          <a:stretch/>
        </p:blipFill>
        <p:spPr>
          <a:xfrm>
            <a:off x="1390326" y="3279513"/>
            <a:ext cx="8242408" cy="331400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F769545-44CB-4B16-9257-A5F1D9079701}"/>
              </a:ext>
            </a:extLst>
          </p:cNvPr>
          <p:cNvSpPr txBox="1"/>
          <p:nvPr/>
        </p:nvSpPr>
        <p:spPr>
          <a:xfrm>
            <a:off x="5878500" y="4575473"/>
            <a:ext cx="425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GlobalAveragePooling2D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，不使用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Flatten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=&gt;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減少參數量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overfitting)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033E87-7D09-4D13-9891-441BE6E1458D}"/>
              </a:ext>
            </a:extLst>
          </p:cNvPr>
          <p:cNvSpPr txBox="1"/>
          <p:nvPr/>
        </p:nvSpPr>
        <p:spPr>
          <a:xfrm>
            <a:off x="2675139" y="3466026"/>
            <a:ext cx="1319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本例共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類</a:t>
            </a:r>
          </a:p>
        </p:txBody>
      </p:sp>
    </p:spTree>
    <p:extLst>
      <p:ext uri="{BB962C8B-B14F-4D97-AF65-F5344CB8AC3E}">
        <p14:creationId xmlns:p14="http://schemas.microsoft.com/office/powerpoint/2010/main" val="199373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F1D6F1-A7B9-41EE-9C5B-A1FE428EB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32" y="319087"/>
            <a:ext cx="10696575" cy="62198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8" y="212155"/>
            <a:ext cx="87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E1E1064-180A-482C-B5C1-EECDAA84D32B}"/>
              </a:ext>
            </a:extLst>
          </p:cNvPr>
          <p:cNvSpPr txBox="1"/>
          <p:nvPr/>
        </p:nvSpPr>
        <p:spPr>
          <a:xfrm>
            <a:off x="7920360" y="2511338"/>
            <a:ext cx="281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儲存最佳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(val_loss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最小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F756EF-BCC5-43A9-B369-3158FF367636}"/>
              </a:ext>
            </a:extLst>
          </p:cNvPr>
          <p:cNvSpPr txBox="1"/>
          <p:nvPr/>
        </p:nvSpPr>
        <p:spPr>
          <a:xfrm>
            <a:off x="6096000" y="2772158"/>
            <a:ext cx="420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跑演算時，若連續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回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val_loss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未下降，則停止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B8B553-6906-4636-86C6-FEC524A017C5}"/>
              </a:ext>
            </a:extLst>
          </p:cNvPr>
          <p:cNvSpPr txBox="1"/>
          <p:nvPr/>
        </p:nvSpPr>
        <p:spPr>
          <a:xfrm>
            <a:off x="3190041" y="319087"/>
            <a:ext cx="100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資料增強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DC0E88-F778-420D-95F3-601FCAA92525}"/>
              </a:ext>
            </a:extLst>
          </p:cNvPr>
          <p:cNvSpPr txBox="1"/>
          <p:nvPr/>
        </p:nvSpPr>
        <p:spPr>
          <a:xfrm>
            <a:off x="5375427" y="4302972"/>
            <a:ext cx="2649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張照片來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7437B2-E91B-49C0-8560-FDF630B9B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52" y="114686"/>
            <a:ext cx="1847736" cy="17635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C91A1E8-0DB7-4831-83F5-942880A8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227" y="114686"/>
            <a:ext cx="2076211" cy="172751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975B6C-8E0E-4486-B48D-93870533B27C}"/>
              </a:ext>
            </a:extLst>
          </p:cNvPr>
          <p:cNvSpPr txBox="1"/>
          <p:nvPr/>
        </p:nvSpPr>
        <p:spPr>
          <a:xfrm>
            <a:off x="9830377" y="118750"/>
            <a:ext cx="2200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資料增強目的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若訓練資料只有舉右手照片，則預測舉左手照片一定不佳。所以要資料增強，生成舉左手的照片</a:t>
            </a:r>
          </a:p>
        </p:txBody>
      </p:sp>
    </p:spTree>
    <p:extLst>
      <p:ext uri="{BB962C8B-B14F-4D97-AF65-F5344CB8AC3E}">
        <p14:creationId xmlns:p14="http://schemas.microsoft.com/office/powerpoint/2010/main" val="167831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697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</a:p>
          <a:p>
            <a:r>
              <a:rPr lang="zh-TW" altLang="en-US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r>
              <a:rPr lang="en-US" altLang="zh-TW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判斷 </a:t>
            </a:r>
            <a:r>
              <a:rPr lang="en-US" altLang="zh-TW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有無 </a:t>
            </a:r>
            <a:r>
              <a:rPr lang="en-US" altLang="zh-TW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</a:t>
            </a:r>
            <a:r>
              <a:rPr lang="zh-TW" altLang="en-US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(high</a:t>
            </a:r>
            <a:r>
              <a:rPr lang="zh-TW" altLang="en-US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variance)</a:t>
            </a:r>
            <a:r>
              <a:rPr lang="zh-TW" altLang="en-US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Underfitting</a:t>
            </a:r>
            <a:r>
              <a:rPr lang="zh-TW" altLang="en-US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(high</a:t>
            </a:r>
            <a:r>
              <a:rPr lang="zh-TW" altLang="en-US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bias)</a:t>
            </a:r>
            <a:endParaRPr lang="zh-TW" altLang="en-US" sz="1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238558-95D5-46D0-8C01-86A8DD07B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19" y="998691"/>
            <a:ext cx="4714875" cy="55530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4C87CE-8C41-464D-970C-EB9014AFA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41" y="998691"/>
            <a:ext cx="47910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3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0A3FD204-4478-43B4-B1E8-036EFC840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447" y="983124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Set 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預測錯誤分析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39C29D-3CE5-4819-85D1-DD570B7C1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18151" r="31919" b="9619"/>
          <a:stretch/>
        </p:blipFill>
        <p:spPr>
          <a:xfrm>
            <a:off x="596157" y="2294812"/>
            <a:ext cx="5169199" cy="4079879"/>
          </a:xfrm>
          <a:prstGeom prst="rect">
            <a:avLst/>
          </a:prstGeom>
          <a:ln>
            <a:noFill/>
          </a:ln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07ABBA2C-8E7D-43C3-AA8E-0BFACCFB50E7}"/>
              </a:ext>
            </a:extLst>
          </p:cNvPr>
          <p:cNvSpPr txBox="1">
            <a:spLocks/>
          </p:cNvSpPr>
          <p:nvPr/>
        </p:nvSpPr>
        <p:spPr>
          <a:xfrm>
            <a:off x="5918448" y="3423723"/>
            <a:ext cx="6155184" cy="1083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正確方式為對 </a:t>
            </a:r>
            <a:r>
              <a:rPr lang="en-US" altLang="zh-TW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Set</a:t>
            </a: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做預測錯誤分析</a:t>
            </a:r>
            <a:endParaRPr lang="en-US" altLang="zh-TW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本例因為資料量少，資料只拆成 </a:t>
            </a:r>
            <a:r>
              <a:rPr lang="en-US" altLang="zh-TW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Set</a:t>
            </a: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  </a:t>
            </a:r>
            <a:r>
              <a:rPr lang="en-US" altLang="zh-TW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Set</a:t>
            </a: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因此對 </a:t>
            </a:r>
            <a:r>
              <a:rPr lang="en-US" altLang="zh-TW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Set</a:t>
            </a: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做預測錯誤分析</a:t>
            </a:r>
          </a:p>
        </p:txBody>
      </p:sp>
    </p:spTree>
    <p:extLst>
      <p:ext uri="{BB962C8B-B14F-4D97-AF65-F5344CB8AC3E}">
        <p14:creationId xmlns:p14="http://schemas.microsoft.com/office/powerpoint/2010/main" val="265963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84015" y="212155"/>
            <a:ext cx="493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所儲存的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為最佳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val_loss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最小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5E279A9-7CBF-423F-A5B2-82974CE87E1E}"/>
              </a:ext>
            </a:extLst>
          </p:cNvPr>
          <p:cNvSpPr txBox="1"/>
          <p:nvPr/>
        </p:nvSpPr>
        <p:spPr>
          <a:xfrm>
            <a:off x="5095782" y="236154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Vilidation Set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的預測值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21C8FD-8E5E-440A-BB96-C6C08FD7A3C1}"/>
              </a:ext>
            </a:extLst>
          </p:cNvPr>
          <p:cNvSpPr txBox="1"/>
          <p:nvPr/>
        </p:nvSpPr>
        <p:spPr>
          <a:xfrm>
            <a:off x="5246704" y="2500532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crosstab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8A2AF42-282A-4EC8-A327-F3951F43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02" y="660859"/>
            <a:ext cx="4546246" cy="55362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23196E-3115-416E-BD3C-3BC8CDD9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53" y="602395"/>
            <a:ext cx="5495047" cy="176864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D12DDBE-2C78-4A87-B832-3FFA19C4E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753" y="2918610"/>
            <a:ext cx="5915861" cy="37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1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class_mapping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做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inverse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mapping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63943C0-0CB2-4C98-BB18-990F2934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61" y="612097"/>
            <a:ext cx="10267950" cy="29527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20BD0C-32FC-49A0-88A2-4208C84B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1" y="3765380"/>
            <a:ext cx="4629150" cy="27717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9879CC-9F68-4FAE-9486-1F23D8EE2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329"/>
          <a:stretch/>
        </p:blipFill>
        <p:spPr>
          <a:xfrm>
            <a:off x="5812840" y="3765380"/>
            <a:ext cx="53816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inverse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mapping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crosstab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01F5933-6F3C-41E1-84F6-BF1D52AD8E1C}"/>
              </a:ext>
            </a:extLst>
          </p:cNvPr>
          <p:cNvSpPr txBox="1"/>
          <p:nvPr/>
        </p:nvSpPr>
        <p:spPr>
          <a:xfrm>
            <a:off x="284087" y="3559947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Vilidation Set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預測錯誤的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item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35980F-9F03-465F-9495-73DC1514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475" y="212155"/>
            <a:ext cx="5382572" cy="32168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B40917-3B18-491F-AC66-9A54C9BAD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73" b="2718"/>
          <a:stretch/>
        </p:blipFill>
        <p:spPr>
          <a:xfrm>
            <a:off x="4433792" y="3540883"/>
            <a:ext cx="3025948" cy="32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49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8223353-36C5-43A8-B78B-9E98B324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7" y="738480"/>
            <a:ext cx="6616153" cy="52280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Vilidation Set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預測錯誤的照片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7F8FC3-2287-493D-B84C-C5FFC9EB7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160" y="45774"/>
            <a:ext cx="1688561" cy="33565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5651ED-EEC1-4BD2-AEBB-DF0384184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649" y="45775"/>
            <a:ext cx="1726980" cy="335659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A9CF23B-5146-4DE7-BF95-D1300A13E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3480" y="45774"/>
            <a:ext cx="1600155" cy="32700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E014122-A642-4530-ABD9-C1648C2E8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438" y="3429000"/>
            <a:ext cx="1727604" cy="338322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D0DA7AF-051A-499B-8D8C-135A968CE1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9107" y="3455634"/>
            <a:ext cx="1550063" cy="15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0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Vilidation Set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預測錯誤的照片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(Subplot)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BC77E5F-167B-409E-89EA-5DCCD5D2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90" y="698932"/>
            <a:ext cx="11182350" cy="11811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9A2BCE-53C9-447B-B84C-6B45B9513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11" y="2059032"/>
            <a:ext cx="8889507" cy="4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Confusion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, Classification Report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90DB84-690E-4988-BAFD-963C9F37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3" y="943178"/>
            <a:ext cx="6873033" cy="49225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C50EBF9-9FD5-46F7-AB6C-360B301C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94" y="943178"/>
            <a:ext cx="6873033" cy="36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2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627393" y="287966"/>
            <a:ext cx="10905211" cy="7575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3" tIns="35713" rIns="35713" bIns="35713" rtlCol="0" anchor="ctr" anchorCtr="0">
            <a:noAutofit/>
          </a:bodyPr>
          <a:lstStyle/>
          <a:p>
            <a:r>
              <a:rPr lang="en-US" dirty="0"/>
              <a:t>題目說明</a:t>
            </a:r>
            <a:endParaRPr dirty="0"/>
          </a:p>
        </p:txBody>
      </p:sp>
      <p:sp>
        <p:nvSpPr>
          <p:cNvPr id="131" name="Google Shape;131;p19"/>
          <p:cNvSpPr txBox="1"/>
          <p:nvPr/>
        </p:nvSpPr>
        <p:spPr>
          <a:xfrm>
            <a:off x="587388" y="1196750"/>
            <a:ext cx="10945200" cy="4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chemeClr val="dk1"/>
                </a:solidFill>
                <a:highlight>
                  <a:srgbClr val="FFFFFF"/>
                </a:highlight>
                <a:latin typeface="Impact"/>
                <a:ea typeface="微軟正黑體" panose="020B0604030504040204" pitchFamily="34" charset="-120"/>
                <a:cs typeface="Impact"/>
                <a:sym typeface="Impact"/>
              </a:rPr>
              <a:t>簡述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500" dirty="0">
                <a:solidFill>
                  <a:schemeClr val="dk1"/>
                </a:solidFill>
                <a:highlight>
                  <a:srgbClr val="FFFFFF"/>
                </a:highlight>
              </a:rPr>
              <a:t>本試題之目標為辨識圖片中的人物是誰，資料是助教用手機自行拍攝蒐集的。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chemeClr val="dk1"/>
                </a:solidFill>
                <a:highlight>
                  <a:srgbClr val="FFFFFF"/>
                </a:highlight>
              </a:rPr>
              <a:t>進行辦法</a:t>
            </a:r>
            <a:endParaRPr sz="2400"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500" dirty="0">
                <a:solidFill>
                  <a:schemeClr val="dk1"/>
                </a:solidFill>
                <a:highlight>
                  <a:srgbClr val="FFFFFF"/>
                </a:highlight>
              </a:rPr>
              <a:t>利用深度學習模型進行圖像辨識。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chemeClr val="dk1"/>
                </a:solidFill>
                <a:highlight>
                  <a:srgbClr val="FFFFFF"/>
                </a:highlight>
              </a:rPr>
              <a:t>評量標準</a:t>
            </a:r>
            <a:endParaRPr sz="2400"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28600" indent="-20955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3000"/>
              <a:buChar char="●"/>
            </a:pPr>
            <a:r>
              <a:rPr lang="en-US" sz="1500" dirty="0">
                <a:solidFill>
                  <a:schemeClr val="dk1"/>
                </a:solidFill>
                <a:highlight>
                  <a:srgbClr val="FFFFFF"/>
                </a:highlight>
              </a:rPr>
              <a:t>以test資料集分類結果的準確率,做為評比標準。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28600" indent="-209550">
              <a:lnSpc>
                <a:spcPct val="115000"/>
              </a:lnSpc>
              <a:buClr>
                <a:schemeClr val="dk1"/>
              </a:buClr>
              <a:buSzPts val="3000"/>
              <a:buChar char="●"/>
            </a:pPr>
            <a:r>
              <a:rPr lang="en-US" sz="1500" dirty="0">
                <a:solidFill>
                  <a:schemeClr val="dk1"/>
                </a:solidFill>
                <a:highlight>
                  <a:srgbClr val="FFFFFF"/>
                </a:highlight>
              </a:rPr>
              <a:t>合格成績需比 Leaderboard 的 Baseline 有更高的 Accuracy。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1350"/>
              </a:spcBef>
            </a:pPr>
            <a:r>
              <a:rPr lang="en-US" sz="2400" b="1" dirty="0">
                <a:solidFill>
                  <a:schemeClr val="dk1"/>
                </a:solidFill>
                <a:highlight>
                  <a:srgbClr val="FFFFFF"/>
                </a:highlight>
              </a:rPr>
              <a:t>其他規定</a:t>
            </a:r>
            <a:endParaRPr sz="2400"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28600" indent="-20955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3000"/>
              <a:buChar char="●"/>
            </a:pPr>
            <a:r>
              <a:rPr lang="en-US" sz="1500" dirty="0">
                <a:solidFill>
                  <a:schemeClr val="dk1"/>
                </a:solidFill>
                <a:highlight>
                  <a:srgbClr val="FFFFFF"/>
                </a:highlight>
              </a:rPr>
              <a:t>一人一組, 嚴禁共享、抄襲程式碼之情事。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28600" indent="-209550">
              <a:lnSpc>
                <a:spcPct val="115000"/>
              </a:lnSpc>
              <a:buClr>
                <a:schemeClr val="dk1"/>
              </a:buClr>
              <a:buSzPts val="3000"/>
              <a:buChar char="●"/>
            </a:pPr>
            <a:r>
              <a:rPr lang="en-US" sz="1500" dirty="0">
                <a:solidFill>
                  <a:schemeClr val="dk1"/>
                </a:solidFill>
                <a:highlight>
                  <a:srgbClr val="FFFFFF"/>
                </a:highlight>
              </a:rPr>
              <a:t>請保留自己每一次提交的程式碼，助教將會進行Code Review, 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28600">
              <a:lnSpc>
                <a:spcPct val="115000"/>
              </a:lnSpc>
              <a:spcBef>
                <a:spcPts val="150"/>
              </a:spcBef>
            </a:pPr>
            <a:r>
              <a:rPr lang="en-US" sz="1500" dirty="0">
                <a:solidFill>
                  <a:schemeClr val="dk1"/>
                </a:solidFill>
                <a:highlight>
                  <a:srgbClr val="FFFFFF"/>
                </a:highlight>
              </a:rPr>
              <a:t>以確認大家對整體流程與程式碼有一定掌握程度。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spcBef>
                <a:spcPts val="600"/>
              </a:spcBef>
              <a:buClr>
                <a:srgbClr val="000000"/>
              </a:buClr>
              <a:buSzPts val="3600"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0A3FD204-4478-43B4-B1E8-036EFC840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224" y="3149276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 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2623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資料讀取，整理，預測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D8D099-ED87-4103-9E44-748EEA5F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82" y="852719"/>
            <a:ext cx="61531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0A3FD204-4478-43B4-B1E8-036EFC840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224" y="314927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Summit to Kaggle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0583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Summit to Kaggle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2D61F3-46C0-46D2-8648-2C162DB4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74" y="841760"/>
            <a:ext cx="62769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83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0A3FD204-4478-43B4-B1E8-036EFC840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224" y="314927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Majority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Vote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283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56F633D-98BA-46BA-BBF4-B936E2346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12615"/>
              </p:ext>
            </p:extLst>
          </p:nvPr>
        </p:nvGraphicFramePr>
        <p:xfrm>
          <a:off x="70048" y="674375"/>
          <a:ext cx="12051905" cy="597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0381">
                  <a:extLst>
                    <a:ext uri="{9D8B030D-6E8A-4147-A177-3AD203B41FA5}">
                      <a16:colId xmlns:a16="http://schemas.microsoft.com/office/drawing/2014/main" val="987543597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579804397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2973721256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3042995999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3499786134"/>
                    </a:ext>
                  </a:extLst>
                </a:gridCol>
              </a:tblGrid>
              <a:tr h="4439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Xception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042" marR="7042" marT="7042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VGG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042" marR="7042" marT="7042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ResNet50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042" marR="7042" marT="7042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DenseNet201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042" marR="7042" marT="7042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InceptionResNetV2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042" marR="7042" marT="7042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328637"/>
                  </a:ext>
                </a:extLst>
              </a:tr>
              <a:tr h="2522621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extLst>
                  <a:ext uri="{0D108BD9-81ED-4DB2-BD59-A6C34878D82A}">
                    <a16:rowId xmlns:a16="http://schemas.microsoft.com/office/drawing/2014/main" val="736966394"/>
                  </a:ext>
                </a:extLst>
              </a:tr>
              <a:tr h="2059619">
                <a:tc>
                  <a:txBody>
                    <a:bodyPr/>
                    <a:lstStyle/>
                    <a:p>
                      <a:pPr algn="l" fontAlgn="b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extLst>
                  <a:ext uri="{0D108BD9-81ED-4DB2-BD59-A6C34878D82A}">
                    <a16:rowId xmlns:a16="http://schemas.microsoft.com/office/drawing/2014/main" val="1809122912"/>
                  </a:ext>
                </a:extLst>
              </a:tr>
              <a:tr h="948773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042" marR="7042" marT="7042" marB="0" anchor="b"/>
                </a:tc>
                <a:extLst>
                  <a:ext uri="{0D108BD9-81ED-4DB2-BD59-A6C34878D82A}">
                    <a16:rowId xmlns:a16="http://schemas.microsoft.com/office/drawing/2014/main" val="1504399564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B8486C5-02FC-40A6-B216-0908B7D5C71B}"/>
              </a:ext>
            </a:extLst>
          </p:cNvPr>
          <p:cNvSpPr txBox="1"/>
          <p:nvPr/>
        </p:nvSpPr>
        <p:spPr>
          <a:xfrm>
            <a:off x="70048" y="170151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各模型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Confusion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, Classification Report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D17D1ED-AC9E-47F5-8857-8F5A1FBE044C}"/>
              </a:ext>
            </a:extLst>
          </p:cNvPr>
          <p:cNvSpPr txBox="1"/>
          <p:nvPr/>
        </p:nvSpPr>
        <p:spPr>
          <a:xfrm>
            <a:off x="10168621" y="5975275"/>
            <a:ext cx="148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Yoshit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會判成 </a:t>
            </a:r>
            <a:r>
              <a:rPr lang="en-US" altLang="zh-TW" sz="1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tim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AF17EE-B6A1-416F-9C5E-B9DBBECB0AA8}"/>
              </a:ext>
            </a:extLst>
          </p:cNvPr>
          <p:cNvSpPr txBox="1"/>
          <p:nvPr/>
        </p:nvSpPr>
        <p:spPr>
          <a:xfrm>
            <a:off x="2756134" y="5913719"/>
            <a:ext cx="176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會判成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Ellie</a:t>
            </a:r>
          </a:p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Rockman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會判成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tan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7BD4BC7-70EF-4987-BDF2-5276EE00FA72}"/>
              </a:ext>
            </a:extLst>
          </p:cNvPr>
          <p:cNvSpPr txBox="1"/>
          <p:nvPr/>
        </p:nvSpPr>
        <p:spPr>
          <a:xfrm>
            <a:off x="230096" y="6006053"/>
            <a:ext cx="2148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Prof.Kang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會判成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Rockman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3412E7-EC9F-473D-BE4B-32028857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9" y="1226752"/>
            <a:ext cx="2243875" cy="22200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80BC340-EA15-4E33-B71D-E32BC72D4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7" y="3797755"/>
            <a:ext cx="2291320" cy="16886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18527B1-F8F4-4639-B5E4-E4CA95F3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836" y="1226752"/>
            <a:ext cx="2178504" cy="220224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5F82BC1-8A92-4F3B-94F8-7F2782538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530" y="3882943"/>
            <a:ext cx="2332253" cy="16443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D3E964-0CAB-412A-836B-ACFDA14AC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344" y="1194643"/>
            <a:ext cx="2243875" cy="22319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CE2589A-CB42-40CE-93AB-12A28AB12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886" y="3859573"/>
            <a:ext cx="2378789" cy="168864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D494AF9-2BB7-4F96-AA49-B329B1875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8862" y="1194643"/>
            <a:ext cx="2178504" cy="22082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A7DDCC3-957D-48FC-94EF-7CB02BFA8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6295" y="3874064"/>
            <a:ext cx="2404369" cy="166306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2DF4FBF-E9EB-4571-AAF9-427FFDF4A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1301" y="1226752"/>
            <a:ext cx="2211755" cy="21998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479F81F-A58B-4B4C-9D3C-A3A710593F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1706" y="3824169"/>
            <a:ext cx="2371451" cy="163581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1223A97-0B38-4489-B36E-3B61ADF70D8C}"/>
              </a:ext>
            </a:extLst>
          </p:cNvPr>
          <p:cNvSpPr txBox="1"/>
          <p:nvPr/>
        </p:nvSpPr>
        <p:spPr>
          <a:xfrm>
            <a:off x="5413019" y="5988901"/>
            <a:ext cx="133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tim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會判成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tan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181D4AF-3EDC-48F3-BBC4-ABCE0D43015B}"/>
              </a:ext>
            </a:extLst>
          </p:cNvPr>
          <p:cNvSpPr txBox="1"/>
          <p:nvPr/>
        </p:nvSpPr>
        <p:spPr>
          <a:xfrm>
            <a:off x="7575235" y="5960297"/>
            <a:ext cx="176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Prof.Kang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會判成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tan</a:t>
            </a:r>
          </a:p>
        </p:txBody>
      </p:sp>
    </p:spTree>
    <p:extLst>
      <p:ext uri="{BB962C8B-B14F-4D97-AF65-F5344CB8AC3E}">
        <p14:creationId xmlns:p14="http://schemas.microsoft.com/office/powerpoint/2010/main" val="2901561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22E8F1A-ADF5-45E9-91F2-DC5CA3B9B7FA}"/>
              </a:ext>
            </a:extLst>
          </p:cNvPr>
          <p:cNvSpPr txBox="1"/>
          <p:nvPr/>
        </p:nvSpPr>
        <p:spPr>
          <a:xfrm>
            <a:off x="73574" y="94120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各模型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預測錯誤整理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F311C9B-846F-4BCF-8DD9-28B70CD1F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794506"/>
              </p:ext>
            </p:extLst>
          </p:nvPr>
        </p:nvGraphicFramePr>
        <p:xfrm>
          <a:off x="86899" y="404814"/>
          <a:ext cx="11963125" cy="6359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5953">
                  <a:extLst>
                    <a:ext uri="{9D8B030D-6E8A-4147-A177-3AD203B41FA5}">
                      <a16:colId xmlns:a16="http://schemas.microsoft.com/office/drawing/2014/main" val="720289798"/>
                    </a:ext>
                  </a:extLst>
                </a:gridCol>
                <a:gridCol w="10747172">
                  <a:extLst>
                    <a:ext uri="{9D8B030D-6E8A-4147-A177-3AD203B41FA5}">
                      <a16:colId xmlns:a16="http://schemas.microsoft.com/office/drawing/2014/main" val="3417165356"/>
                    </a:ext>
                  </a:extLst>
                </a:gridCol>
              </a:tblGrid>
              <a:tr h="323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Picture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542360"/>
                  </a:ext>
                </a:extLst>
              </a:tr>
              <a:tr h="2547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Xception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/>
                </a:tc>
                <a:extLst>
                  <a:ext uri="{0D108BD9-81ED-4DB2-BD59-A6C34878D82A}">
                    <a16:rowId xmlns:a16="http://schemas.microsoft.com/office/drawing/2014/main" val="395924011"/>
                  </a:ext>
                </a:extLst>
              </a:tr>
              <a:tr h="34889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VGG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/>
                </a:tc>
                <a:extLst>
                  <a:ext uri="{0D108BD9-81ED-4DB2-BD59-A6C34878D82A}">
                    <a16:rowId xmlns:a16="http://schemas.microsoft.com/office/drawing/2014/main" val="3289786045"/>
                  </a:ext>
                </a:extLst>
              </a:tr>
            </a:tbl>
          </a:graphicData>
        </a:graphic>
      </p:graphicFrame>
      <p:pic>
        <p:nvPicPr>
          <p:cNvPr id="32" name="圖片 31">
            <a:extLst>
              <a:ext uri="{FF2B5EF4-FFF2-40B4-BE49-F238E27FC236}">
                <a16:creationId xmlns:a16="http://schemas.microsoft.com/office/drawing/2014/main" id="{2CB6C963-8BC7-486D-B397-0E4E5F1F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02" y="807794"/>
            <a:ext cx="1191613" cy="118051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2114D77-68B0-4CC4-9CF8-17781862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048" y="807794"/>
            <a:ext cx="1222076" cy="121448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36E25F0-526E-4E1E-AAE3-887482026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22" y="829753"/>
            <a:ext cx="1222076" cy="1181464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09056F7-0070-4DC9-B828-CC642AC33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196" y="827979"/>
            <a:ext cx="1191613" cy="121445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E47501C4-1F37-4D68-A145-72189EB32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3407" y="857360"/>
            <a:ext cx="1159470" cy="1185074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44D6723-8E5C-4470-BD36-BE30F24C1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2011" y="846054"/>
            <a:ext cx="1191613" cy="121402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0A7486-6BAB-4641-AD94-9543BD1A8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6356" y="846054"/>
            <a:ext cx="1179902" cy="1176226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7D27498C-3963-49C5-9D1C-E85A60850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3332" y="850738"/>
            <a:ext cx="1195363" cy="1191696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35166E27-F3AB-4A7A-9B39-B9A8540B96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4480" y="2042434"/>
            <a:ext cx="1185541" cy="120013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AA4E45F-FBB3-4905-9EBB-E4BF6FC38F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2788" y="3296695"/>
            <a:ext cx="1130604" cy="11486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91FC18-1CA8-472B-A7D4-CD8AC36FD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82798" y="3297074"/>
            <a:ext cx="1166483" cy="11738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2F02444-2773-4885-BD77-EB1F899638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7746" y="3296695"/>
            <a:ext cx="1130604" cy="1170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A80DD4-7FDE-48BF-95EA-74C1488A39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63374" y="3300402"/>
            <a:ext cx="1148460" cy="11738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E2A0E30-F379-4972-9F3F-8F44F2365C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06388" y="3296696"/>
            <a:ext cx="1159470" cy="11594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A0C02F0-14CD-4105-9808-286F997C06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5652" y="3265960"/>
            <a:ext cx="1202926" cy="11880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8084E5-A2E5-4E94-8E9C-B407C82106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442" y="3265960"/>
            <a:ext cx="1193205" cy="12082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4154B3F-DF8B-4E16-BFEF-D68DAED2F0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34466" y="3265960"/>
            <a:ext cx="1136349" cy="115432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5D07B1A-8CFA-4C5F-AEDA-F44666B27F4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5327" y="4473810"/>
            <a:ext cx="1148460" cy="113772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54A807-6CE3-47A0-9FBB-C8CB28FA082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98601" y="4499622"/>
            <a:ext cx="1148460" cy="11556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94AD59C-E7E5-4A0F-8B54-3CA2E324947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39980" y="4475373"/>
            <a:ext cx="1126324" cy="115159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8EB5221-CD13-42EE-A8F6-F986B47C3CF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63374" y="4517734"/>
            <a:ext cx="1218262" cy="10938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76A54CF-15CB-4349-B246-32971E5D58C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60508" y="4533165"/>
            <a:ext cx="1083517" cy="109380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D02E687-7AAD-4577-A6C2-4E6F1EF647D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56966" y="4491549"/>
            <a:ext cx="1083518" cy="10902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AF6F1E5-69B0-4B11-AA0A-423BCA75D3D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93399" y="4445360"/>
            <a:ext cx="1098746" cy="110220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7CD3CE8-48BE-4DE1-8116-AFE30C6C37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34466" y="4466907"/>
            <a:ext cx="1136349" cy="115444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693B453-D89A-43A8-A61D-21F87A3A518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45327" y="5690198"/>
            <a:ext cx="1088065" cy="110192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525D784-F69B-47FB-AAA3-20FC22597A8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781492" y="5684010"/>
            <a:ext cx="1065570" cy="11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50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F311C9B-846F-4BCF-8DD9-28B70CD1F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926"/>
              </p:ext>
            </p:extLst>
          </p:nvPr>
        </p:nvGraphicFramePr>
        <p:xfrm>
          <a:off x="70048" y="106530"/>
          <a:ext cx="11963125" cy="64807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3948">
                  <a:extLst>
                    <a:ext uri="{9D8B030D-6E8A-4147-A177-3AD203B41FA5}">
                      <a16:colId xmlns:a16="http://schemas.microsoft.com/office/drawing/2014/main" val="720289798"/>
                    </a:ext>
                  </a:extLst>
                </a:gridCol>
                <a:gridCol w="10799177">
                  <a:extLst>
                    <a:ext uri="{9D8B030D-6E8A-4147-A177-3AD203B41FA5}">
                      <a16:colId xmlns:a16="http://schemas.microsoft.com/office/drawing/2014/main" val="3417165356"/>
                    </a:ext>
                  </a:extLst>
                </a:gridCol>
              </a:tblGrid>
              <a:tr h="5326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Picture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542360"/>
                  </a:ext>
                </a:extLst>
              </a:tr>
              <a:tr h="1722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ResNet50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/>
                </a:tc>
                <a:extLst>
                  <a:ext uri="{0D108BD9-81ED-4DB2-BD59-A6C34878D82A}">
                    <a16:rowId xmlns:a16="http://schemas.microsoft.com/office/drawing/2014/main" val="2319896532"/>
                  </a:ext>
                </a:extLst>
              </a:tr>
              <a:tr h="2663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DenseNet201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/>
                </a:tc>
                <a:extLst>
                  <a:ext uri="{0D108BD9-81ED-4DB2-BD59-A6C34878D82A}">
                    <a16:rowId xmlns:a16="http://schemas.microsoft.com/office/drawing/2014/main" val="3846507860"/>
                  </a:ext>
                </a:extLst>
              </a:tr>
              <a:tr h="1562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InceptionResNetV2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485" marR="6485" marT="6485" marB="0" anchor="ctr"/>
                </a:tc>
                <a:extLst>
                  <a:ext uri="{0D108BD9-81ED-4DB2-BD59-A6C34878D82A}">
                    <a16:rowId xmlns:a16="http://schemas.microsoft.com/office/drawing/2014/main" val="2471052584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66E89088-F2A9-46A8-A6AA-D2F6005B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785" y="5197431"/>
            <a:ext cx="1110215" cy="11102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BF8E91C-6A69-414F-BFD8-13C7C85CB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991" y="5200868"/>
            <a:ext cx="1110215" cy="11067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FA1A7FB-805A-4EDB-9C87-E93B9507A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946" y="5197431"/>
            <a:ext cx="1110216" cy="11311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E3DDCF-94FF-4303-B8EB-1C12BD679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159" y="5197431"/>
            <a:ext cx="1117110" cy="11102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5F887E-FABA-4F04-A51A-A028F9C25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240" y="5197431"/>
            <a:ext cx="1093460" cy="113116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1B8459B-013D-455C-8665-45F66C711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8787" y="5197432"/>
            <a:ext cx="1134687" cy="11311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3E23E12-678C-48B4-9AA3-DB2BB7C1D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2525" y="5197431"/>
            <a:ext cx="1134623" cy="113116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F20B4C8-DD2D-4A4C-81F5-772C47F5B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881" y="5197431"/>
            <a:ext cx="1141703" cy="11311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781A326-67FF-4C42-A735-33F72746C1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23893" y="5197154"/>
            <a:ext cx="1093460" cy="11104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E7336F6-E35C-4BB7-996D-50BD181A2F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8528" y="2521014"/>
            <a:ext cx="1103276" cy="111021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E84EF45-1538-4E6A-94C8-111C0D3126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4612" y="2547648"/>
            <a:ext cx="1141703" cy="114522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D99DD15-FFC8-4AE4-837C-2AC89770B5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0673" y="2547648"/>
            <a:ext cx="1141703" cy="11310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69E69EC-C3C4-43EF-BD01-F2A2D2CBED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9682" y="2554729"/>
            <a:ext cx="1141703" cy="113814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FE878CF-9D66-45A6-A223-2324440AEF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47578" y="2547648"/>
            <a:ext cx="1160652" cy="116788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E1BE1CE-8F79-425A-A63B-0211703321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3444" y="2566454"/>
            <a:ext cx="1066022" cy="10726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C3291DC-D6E7-42A1-BBF3-66C4255135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27920" y="2566454"/>
            <a:ext cx="1112557" cy="112642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19039AC-7C25-4EB9-865E-97CFE1DC6A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08251" y="2576863"/>
            <a:ext cx="1099510" cy="10894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21D45DE-1486-41A6-B65C-DFD2BE4437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21755" y="2607249"/>
            <a:ext cx="1068963" cy="107558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9C85136-2665-464E-92B5-7B3119934E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16510" y="3715531"/>
            <a:ext cx="1113856" cy="113814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9655D18-0D22-46E9-8C3D-3D5EDC3FA50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0934" y="896578"/>
            <a:ext cx="1145281" cy="113814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00C684D-8639-4774-A8D0-0ECEC40F00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9517" y="905115"/>
            <a:ext cx="1152079" cy="115207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86D498E-DF4F-409C-B113-E242EED58D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44898" y="905115"/>
            <a:ext cx="1115791" cy="112960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01055E6-6B92-45B4-9228-40BA65789A5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33991" y="905115"/>
            <a:ext cx="1152079" cy="117013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0938DEF-9B2F-4D59-8EC9-AF3BB3222F3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59372" y="921110"/>
            <a:ext cx="1124138" cy="113814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EAA356C-E903-448F-BF55-64DDE0C196C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38929" y="921110"/>
            <a:ext cx="1133381" cy="114046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96A640B-26B4-4545-92D8-F63E6352E67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15577" y="944852"/>
            <a:ext cx="1083123" cy="108987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AEE84B7-EF61-473A-B065-38DAD2265E1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641967" y="944853"/>
            <a:ext cx="1049357" cy="107260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A3C9282A-43F4-4C98-BD9D-FA3A9886B3B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08782" y="944852"/>
            <a:ext cx="1083156" cy="11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26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E4A2886-DC3C-4F79-B9A9-EFE3C47E9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56" y="651167"/>
            <a:ext cx="7181850" cy="61150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302332-AE65-4B89-BC60-B097BEF8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068" y="3675356"/>
            <a:ext cx="4308645" cy="30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6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8A902CB-86FE-40FC-AB3C-7A466F37CDFB}"/>
              </a:ext>
            </a:extLst>
          </p:cNvPr>
          <p:cNvSpPr txBox="1"/>
          <p:nvPr/>
        </p:nvSpPr>
        <p:spPr>
          <a:xfrm>
            <a:off x="257453" y="12337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32B30D7-F2F2-4255-BF19-B0C09F0D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6" y="431155"/>
            <a:ext cx="6022869" cy="633806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87F0CE5-4083-4954-B1C9-71781A53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866" y="1491449"/>
            <a:ext cx="5331864" cy="52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9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687FF1F-D4BD-453B-8DE8-115EFD0F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1" y="830201"/>
            <a:ext cx="4448175" cy="3457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DBE1D5-C89D-40CC-B30D-C64160A261DB}"/>
              </a:ext>
            </a:extLst>
          </p:cNvPr>
          <p:cNvSpPr txBox="1"/>
          <p:nvPr/>
        </p:nvSpPr>
        <p:spPr>
          <a:xfrm>
            <a:off x="301842" y="239698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/>
              <a:t>資料存放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CB1C589-5719-4100-AA16-66B68175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41" y="105329"/>
            <a:ext cx="4067175" cy="4457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B26038F-379E-4F4B-AEDC-3309C494E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343" y="4048307"/>
            <a:ext cx="3578248" cy="2778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A1D150-71B7-4EB9-A893-B58496023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591" y="239698"/>
            <a:ext cx="2716567" cy="16467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5D24A1-E640-4C0C-B692-67B1E91D5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91" y="2183419"/>
            <a:ext cx="2873921" cy="15678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EBEA36F-E46B-4B9E-8374-0337E1850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981" y="4160612"/>
            <a:ext cx="2269403" cy="2485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5DC7521-F070-41F2-BC47-8D772DFB47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665" t="1687"/>
          <a:stretch/>
        </p:blipFill>
        <p:spPr>
          <a:xfrm>
            <a:off x="338251" y="3950012"/>
            <a:ext cx="2744354" cy="25689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78A6033-24BE-499E-97A2-A7D5F403B3CE}"/>
              </a:ext>
            </a:extLst>
          </p:cNvPr>
          <p:cNvCxnSpPr>
            <a:cxnSpLocks/>
          </p:cNvCxnSpPr>
          <p:nvPr/>
        </p:nvCxnSpPr>
        <p:spPr>
          <a:xfrm flipV="1">
            <a:off x="1307548" y="1158623"/>
            <a:ext cx="3710866" cy="1455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E15766E-63B2-4A68-B4EC-8C4F2DF12D1D}"/>
              </a:ext>
            </a:extLst>
          </p:cNvPr>
          <p:cNvCxnSpPr>
            <a:cxnSpLocks/>
          </p:cNvCxnSpPr>
          <p:nvPr/>
        </p:nvCxnSpPr>
        <p:spPr>
          <a:xfrm>
            <a:off x="1389572" y="2378380"/>
            <a:ext cx="4205771" cy="1567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7B53F32-B6B3-47ED-9094-7D905387204F}"/>
              </a:ext>
            </a:extLst>
          </p:cNvPr>
          <p:cNvCxnSpPr>
            <a:cxnSpLocks/>
          </p:cNvCxnSpPr>
          <p:nvPr/>
        </p:nvCxnSpPr>
        <p:spPr>
          <a:xfrm>
            <a:off x="1471596" y="2967580"/>
            <a:ext cx="2374311" cy="1120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712645F-D9D7-4EB9-88D5-BC956380F67C}"/>
              </a:ext>
            </a:extLst>
          </p:cNvPr>
          <p:cNvCxnSpPr>
            <a:cxnSpLocks/>
          </p:cNvCxnSpPr>
          <p:nvPr/>
        </p:nvCxnSpPr>
        <p:spPr>
          <a:xfrm>
            <a:off x="1307548" y="3344134"/>
            <a:ext cx="0" cy="560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0374F44-B0E3-447C-999E-BC4387B7DF74}"/>
              </a:ext>
            </a:extLst>
          </p:cNvPr>
          <p:cNvCxnSpPr>
            <a:cxnSpLocks/>
          </p:cNvCxnSpPr>
          <p:nvPr/>
        </p:nvCxnSpPr>
        <p:spPr>
          <a:xfrm>
            <a:off x="5533624" y="954477"/>
            <a:ext cx="35748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25917B8-609C-4ADB-818A-2B9FB220130B}"/>
              </a:ext>
            </a:extLst>
          </p:cNvPr>
          <p:cNvCxnSpPr>
            <a:cxnSpLocks/>
          </p:cNvCxnSpPr>
          <p:nvPr/>
        </p:nvCxnSpPr>
        <p:spPr>
          <a:xfrm>
            <a:off x="5598726" y="1222286"/>
            <a:ext cx="3385476" cy="1336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497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D11876F-2AAA-461B-A37E-3908A19BE3FE}"/>
              </a:ext>
            </a:extLst>
          </p:cNvPr>
          <p:cNvSpPr txBox="1"/>
          <p:nvPr/>
        </p:nvSpPr>
        <p:spPr>
          <a:xfrm>
            <a:off x="257453" y="12337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Result: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3A2854-56D0-42A2-A8DF-0443D7BE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431152"/>
            <a:ext cx="68103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7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BF0C6AF-2F2C-4180-AE3D-28AAF25FF4C2}"/>
              </a:ext>
            </a:extLst>
          </p:cNvPr>
          <p:cNvSpPr txBox="1"/>
          <p:nvPr/>
        </p:nvSpPr>
        <p:spPr>
          <a:xfrm>
            <a:off x="301842" y="239698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/>
              <a:t>資料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AAD1D4-910B-442F-BCDC-128E7CBA49E7}"/>
              </a:ext>
            </a:extLst>
          </p:cNvPr>
          <p:cNvSpPr/>
          <p:nvPr/>
        </p:nvSpPr>
        <p:spPr>
          <a:xfrm>
            <a:off x="553375" y="699986"/>
            <a:ext cx="1108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class_mapping = {'18': 0,'Ellie': 1,'Prof.Kang': 2,'Rockman': 3,'Yoshit': 4,'lala': 5, 'tan': 6,'tim': 7, 'wwk': 8,'Jerry': 9}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077DCD8-D50B-4C1F-9067-E9D3916F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29" y="1640189"/>
            <a:ext cx="1846925" cy="18436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59141C-C5FD-4864-A6DB-9E1B6EE42867}"/>
              </a:ext>
            </a:extLst>
          </p:cNvPr>
          <p:cNvSpPr/>
          <p:nvPr/>
        </p:nvSpPr>
        <p:spPr>
          <a:xfrm>
            <a:off x="1067059" y="1261979"/>
            <a:ext cx="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18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61</a:t>
            </a:r>
            <a:r>
              <a:rPr lang="zh-TW" altLang="en-US" dirty="0"/>
              <a:t> 張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49478B-FCA0-43EE-9F1D-348155D7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421" y="1640189"/>
            <a:ext cx="1989012" cy="184368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8280D11-0121-4034-9B98-90EFC8225185}"/>
              </a:ext>
            </a:extLst>
          </p:cNvPr>
          <p:cNvSpPr/>
          <p:nvPr/>
        </p:nvSpPr>
        <p:spPr>
          <a:xfrm>
            <a:off x="3243568" y="1261979"/>
            <a:ext cx="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Ellie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64</a:t>
            </a:r>
            <a:r>
              <a:rPr lang="zh-TW" altLang="en-US" dirty="0"/>
              <a:t> 張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88DFD3F-EF86-4649-8947-7B6CC60ED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466" y="4459419"/>
            <a:ext cx="2031059" cy="20117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743FE1B-98F0-42D2-984A-7A4757098A50}"/>
              </a:ext>
            </a:extLst>
          </p:cNvPr>
          <p:cNvSpPr/>
          <p:nvPr/>
        </p:nvSpPr>
        <p:spPr>
          <a:xfrm>
            <a:off x="9868624" y="3953380"/>
            <a:ext cx="1386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Jerry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24</a:t>
            </a:r>
            <a:r>
              <a:rPr lang="zh-TW" altLang="en-US" dirty="0"/>
              <a:t> 張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A7B3AE1-CC2B-4013-913C-1D37AEA10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75" y="4413669"/>
            <a:ext cx="1812947" cy="185089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B45F1CE-7052-4B75-AD58-455CF6F7BF6C}"/>
              </a:ext>
            </a:extLst>
          </p:cNvPr>
          <p:cNvSpPr/>
          <p:nvPr/>
        </p:nvSpPr>
        <p:spPr>
          <a:xfrm>
            <a:off x="953129" y="3953380"/>
            <a:ext cx="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lala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40</a:t>
            </a:r>
            <a:r>
              <a:rPr lang="zh-TW" altLang="en-US" dirty="0"/>
              <a:t> 張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9A530C2-FA17-49FF-94AE-0479054C5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276" y="1640189"/>
            <a:ext cx="1865840" cy="184368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9A8BADE-AF0C-455D-BE42-A2F56B86177E}"/>
              </a:ext>
            </a:extLst>
          </p:cNvPr>
          <p:cNvSpPr/>
          <p:nvPr/>
        </p:nvSpPr>
        <p:spPr>
          <a:xfrm>
            <a:off x="5333950" y="1188257"/>
            <a:ext cx="1865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Prof.Kang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53</a:t>
            </a:r>
            <a:r>
              <a:rPr lang="zh-TW" altLang="en-US" dirty="0"/>
              <a:t> 張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0164F0F-23BC-485F-96C8-0463A0F91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7960" y="1632980"/>
            <a:ext cx="1939834" cy="185089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0DBB80C-DE98-4CBE-9786-A779C23C6380}"/>
              </a:ext>
            </a:extLst>
          </p:cNvPr>
          <p:cNvSpPr/>
          <p:nvPr/>
        </p:nvSpPr>
        <p:spPr>
          <a:xfrm>
            <a:off x="7569930" y="1188257"/>
            <a:ext cx="1865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Rockman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79</a:t>
            </a:r>
            <a:r>
              <a:rPr lang="zh-TW" altLang="en-US" dirty="0"/>
              <a:t> 張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D2D9595-5B5D-4D39-8CF8-D1C539C10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443" y="4420877"/>
            <a:ext cx="1846925" cy="185089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87C11D7-125E-4058-82D2-A4E641E74FEA}"/>
              </a:ext>
            </a:extLst>
          </p:cNvPr>
          <p:cNvSpPr/>
          <p:nvPr/>
        </p:nvSpPr>
        <p:spPr>
          <a:xfrm>
            <a:off x="2935655" y="3960589"/>
            <a:ext cx="1865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tan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80</a:t>
            </a:r>
            <a:r>
              <a:rPr lang="zh-TW" altLang="en-US" dirty="0"/>
              <a:t> 張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6FF90491-16BA-4DF6-8326-7D9361FBD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9367" y="4420878"/>
            <a:ext cx="1882575" cy="185089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9941E49-DC40-4761-9C2D-6D1939F021EE}"/>
              </a:ext>
            </a:extLst>
          </p:cNvPr>
          <p:cNvSpPr/>
          <p:nvPr/>
        </p:nvSpPr>
        <p:spPr>
          <a:xfrm>
            <a:off x="5496695" y="3934427"/>
            <a:ext cx="1386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tim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54</a:t>
            </a:r>
            <a:r>
              <a:rPr lang="zh-TW" altLang="en-US" dirty="0"/>
              <a:t> 張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6D4DEB1-53DC-4F8C-AD33-C2DA02F83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421" y="4446903"/>
            <a:ext cx="2031060" cy="194885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83431A1A-B8C9-4689-AD6F-1F5E0C88E5DA}"/>
              </a:ext>
            </a:extLst>
          </p:cNvPr>
          <p:cNvSpPr/>
          <p:nvPr/>
        </p:nvSpPr>
        <p:spPr>
          <a:xfrm>
            <a:off x="7664206" y="3922732"/>
            <a:ext cx="1592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wwk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46</a:t>
            </a:r>
            <a:r>
              <a:rPr lang="zh-TW" altLang="en-US" dirty="0"/>
              <a:t> 張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D5CA7648-6A75-41D1-8081-F967BE6C9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3209" y="1640189"/>
            <a:ext cx="1874316" cy="180888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8F82C69A-D96D-4EA5-B29C-74315D216FDD}"/>
              </a:ext>
            </a:extLst>
          </p:cNvPr>
          <p:cNvSpPr/>
          <p:nvPr/>
        </p:nvSpPr>
        <p:spPr>
          <a:xfrm>
            <a:off x="9985385" y="1202504"/>
            <a:ext cx="1592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Yoshit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42</a:t>
            </a:r>
            <a:r>
              <a:rPr lang="zh-TW" altLang="en-US" dirty="0"/>
              <a:t> 張</a:t>
            </a:r>
          </a:p>
        </p:txBody>
      </p:sp>
    </p:spTree>
    <p:extLst>
      <p:ext uri="{BB962C8B-B14F-4D97-AF65-F5344CB8AC3E}">
        <p14:creationId xmlns:p14="http://schemas.microsoft.com/office/powerpoint/2010/main" val="347021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3C55F9E-59C3-4518-B18B-AA1C8749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36" y="1085480"/>
            <a:ext cx="10372725" cy="33909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6A99E8-4BF6-4A52-9FF6-E5C64C761C5E}"/>
              </a:ext>
            </a:extLst>
          </p:cNvPr>
          <p:cNvSpPr txBox="1"/>
          <p:nvPr/>
        </p:nvSpPr>
        <p:spPr>
          <a:xfrm>
            <a:off x="301842" y="239698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/>
              <a:t>針對各類別資料量少的，增加資料量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77AFEB-4FB7-42C3-B790-F99BBC2268D0}"/>
              </a:ext>
            </a:extLst>
          </p:cNvPr>
          <p:cNvSpPr txBox="1"/>
          <p:nvPr/>
        </p:nvSpPr>
        <p:spPr>
          <a:xfrm>
            <a:off x="1122701" y="495283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本例對 Jerry， lala，Yoshit 做資料擴增 </a:t>
            </a:r>
          </a:p>
        </p:txBody>
      </p:sp>
    </p:spTree>
    <p:extLst>
      <p:ext uri="{BB962C8B-B14F-4D97-AF65-F5344CB8AC3E}">
        <p14:creationId xmlns:p14="http://schemas.microsoft.com/office/powerpoint/2010/main" val="312650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0A3FD204-4478-43B4-B1E8-036EFC840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224" y="3149276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 式 說 明</a:t>
            </a:r>
          </a:p>
        </p:txBody>
      </p:sp>
    </p:spTree>
    <p:extLst>
      <p:ext uri="{BB962C8B-B14F-4D97-AF65-F5344CB8AC3E}">
        <p14:creationId xmlns:p14="http://schemas.microsoft.com/office/powerpoint/2010/main" val="102041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84F5948-52DD-4F83-A530-FDCA5E277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0" b="33786"/>
          <a:stretch/>
        </p:blipFill>
        <p:spPr>
          <a:xfrm>
            <a:off x="484758" y="767918"/>
            <a:ext cx="9875482" cy="151364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輸入會用到的套件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01F5933-6F3C-41E1-84F6-BF1D52AD8E1C}"/>
              </a:ext>
            </a:extLst>
          </p:cNvPr>
          <p:cNvSpPr txBox="1"/>
          <p:nvPr/>
        </p:nvSpPr>
        <p:spPr>
          <a:xfrm>
            <a:off x="284086" y="3121223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定義類別與其整數對應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60E31A-C0DC-4F02-B522-163F35E3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58" y="3843015"/>
            <a:ext cx="98869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讀取每張圖片，與其標籤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2F9DF0-1C72-40EF-9A2E-9028DF3C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74" y="359345"/>
            <a:ext cx="7010400" cy="62865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7E52153-C849-4023-85A2-B1B6807B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421" y="5765703"/>
            <a:ext cx="1436749" cy="6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3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DB7FFA-3F45-4B81-9E2D-2992ABAAB5E0}"/>
              </a:ext>
            </a:extLst>
          </p:cNvPr>
          <p:cNvSpPr txBox="1"/>
          <p:nvPr/>
        </p:nvSpPr>
        <p:spPr>
          <a:xfrm>
            <a:off x="284087" y="21215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把照片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reshape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標準化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01F5933-6F3C-41E1-84F6-BF1D52AD8E1C}"/>
              </a:ext>
            </a:extLst>
          </p:cNvPr>
          <p:cNvSpPr txBox="1"/>
          <p:nvPr/>
        </p:nvSpPr>
        <p:spPr>
          <a:xfrm>
            <a:off x="347709" y="2826975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把資料拆成訓練集與驗證集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F6243E-A71C-4C5C-A534-7683DE96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07" y="939507"/>
            <a:ext cx="6134100" cy="12858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FF241F3-AC83-4CF0-95FD-9EF54DA8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64" y="3429000"/>
            <a:ext cx="6419850" cy="10287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B7B760B-AFD1-4759-ADC1-E7D6CC7BE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007" y="5404143"/>
            <a:ext cx="4029075" cy="5143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BC755A1-1AE6-4FFD-9C71-FAD073FAF58B}"/>
              </a:ext>
            </a:extLst>
          </p:cNvPr>
          <p:cNvSpPr txBox="1"/>
          <p:nvPr/>
        </p:nvSpPr>
        <p:spPr>
          <a:xfrm>
            <a:off x="347710" y="4751948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做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 encoding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B24A2AB-D686-4ACE-9C02-E1E4FF65D216}"/>
              </a:ext>
            </a:extLst>
          </p:cNvPr>
          <p:cNvSpPr txBox="1"/>
          <p:nvPr/>
        </p:nvSpPr>
        <p:spPr>
          <a:xfrm>
            <a:off x="8941293" y="3121223"/>
            <a:ext cx="6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31F4E4-EA77-4EBD-BB9A-3E419271D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007" y="3478281"/>
            <a:ext cx="1611624" cy="28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3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593</Words>
  <Application>Microsoft Office PowerPoint</Application>
  <PresentationFormat>寬螢幕</PresentationFormat>
  <Paragraphs>109</Paragraphs>
  <Slides>30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0" baseType="lpstr">
      <vt:lpstr>Helvetica Neue</vt:lpstr>
      <vt:lpstr>Helvetica Neue Light</vt:lpstr>
      <vt:lpstr>微軟正黑體</vt:lpstr>
      <vt:lpstr>新細明體</vt:lpstr>
      <vt:lpstr>Arial</vt:lpstr>
      <vt:lpstr>Calibri</vt:lpstr>
      <vt:lpstr>Calibri Light</vt:lpstr>
      <vt:lpstr>Impact</vt:lpstr>
      <vt:lpstr>Wingdings</vt:lpstr>
      <vt:lpstr>Office 佈景主題</vt:lpstr>
      <vt:lpstr>PowerPoint 簡報</vt:lpstr>
      <vt:lpstr>題目說明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95</cp:revision>
  <dcterms:created xsi:type="dcterms:W3CDTF">2019-12-15T06:12:47Z</dcterms:created>
  <dcterms:modified xsi:type="dcterms:W3CDTF">2019-12-21T06:20:44Z</dcterms:modified>
</cp:coreProperties>
</file>